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300" r:id="rId3"/>
    <p:sldId id="301" r:id="rId4"/>
    <p:sldId id="275" r:id="rId5"/>
    <p:sldId id="280" r:id="rId6"/>
    <p:sldId id="281" r:id="rId7"/>
    <p:sldId id="282" r:id="rId8"/>
    <p:sldId id="302" r:id="rId9"/>
    <p:sldId id="303" r:id="rId10"/>
    <p:sldId id="304" r:id="rId11"/>
    <p:sldId id="298" r:id="rId12"/>
  </p:sldIdLst>
  <p:sldSz cx="9144000" cy="6858000" type="screen4x3"/>
  <p:notesSz cx="6877050" cy="1000125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58" autoAdjust="0"/>
    <p:restoredTop sz="94660"/>
  </p:normalViewPr>
  <p:slideViewPr>
    <p:cSldViewPr>
      <p:cViewPr varScale="1">
        <p:scale>
          <a:sx n="69" d="100"/>
          <a:sy n="69" d="100"/>
        </p:scale>
        <p:origin x="-7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Frekwencja w %</a:t>
            </a:r>
            <a:endParaRPr lang="en-US" dirty="0"/>
          </a:p>
        </c:rich>
      </c:tx>
      <c:layout>
        <c:manualLayout>
          <c:xMode val="edge"/>
          <c:yMode val="edge"/>
          <c:x val="0.4011041330677038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65402416880973"/>
          <c:y val="0.13740297391855208"/>
          <c:w val="0.86599956305768333"/>
          <c:h val="0.7437804876422986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0A22E">
                <a:tint val="40000"/>
              </a:srgb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5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6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-6.3492063492063917E-3"/>
                  <c:y val="-1.9753306419663639E-2"/>
                </c:manualLayout>
              </c:layout>
              <c:tx>
                <c:rich>
                  <a:bodyPr/>
                  <a:lstStyle/>
                  <a:p>
                    <a:r>
                      <a:rPr lang="pl-PL" sz="2000" dirty="0" smtClean="0">
                        <a:solidFill>
                          <a:schemeClr val="tx1"/>
                        </a:solidFill>
                      </a:rPr>
                      <a:t>88,51</a:t>
                    </a:r>
                    <a:endParaRPr lang="en-US" sz="2000" dirty="0">
                      <a:solidFill>
                        <a:schemeClr val="tx1"/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2.5397266964155389E-2"/>
                </c:manualLayout>
              </c:layout>
              <c:tx>
                <c:rich>
                  <a:bodyPr/>
                  <a:lstStyle/>
                  <a:p>
                    <a:pPr>
                      <a:defRPr sz="2000" b="1" baseline="0">
                        <a:solidFill>
                          <a:srgbClr val="FF0000"/>
                        </a:solidFill>
                      </a:defRPr>
                    </a:pPr>
                    <a:r>
                      <a:rPr lang="en-US" sz="2000" dirty="0" smtClean="0">
                        <a:solidFill>
                          <a:srgbClr val="FF0000"/>
                        </a:solidFill>
                      </a:rPr>
                      <a:t>9</a:t>
                    </a:r>
                    <a:r>
                      <a:rPr lang="pl-PL" sz="2000" dirty="0" smtClean="0">
                        <a:solidFill>
                          <a:srgbClr val="FF0000"/>
                        </a:solidFill>
                      </a:rPr>
                      <a:t>0,06</a:t>
                    </a:r>
                    <a:endParaRPr lang="en-US" sz="2000" dirty="0">
                      <a:solidFill>
                        <a:srgbClr val="FF0000"/>
                      </a:solidFill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873015873015906E-3"/>
                  <c:y val="8.4656075251031571E-3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2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2.8218691750343241E-3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en-US" sz="20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baseline="0" dirty="0" smtClean="0">
                        <a:solidFill>
                          <a:schemeClr val="tx1"/>
                        </a:solidFill>
                      </a:rPr>
                      <a:t>86</a:t>
                    </a:r>
                    <a:endParaRPr lang="en-US" sz="20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2.8218691750343241E-3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2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7619047619046522E-3"/>
                  <c:y val="-1.6931215050205943E-2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2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 baseline="0">
                    <a:solidFill>
                      <a:schemeClr val="tx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Arkusz1!$A$2:$A$9</c:f>
              <c:strCache>
                <c:ptCount val="6"/>
                <c:pt idx="0">
                  <c:v>I A </c:v>
                </c:pt>
                <c:pt idx="1">
                  <c:v>I B </c:v>
                </c:pt>
                <c:pt idx="2">
                  <c:v>IIA </c:v>
                </c:pt>
                <c:pt idx="3">
                  <c:v>IIB </c:v>
                </c:pt>
                <c:pt idx="4">
                  <c:v>IIIA </c:v>
                </c:pt>
                <c:pt idx="5">
                  <c:v>IIIB </c:v>
                </c:pt>
              </c:strCache>
            </c:strRef>
          </c:cat>
          <c:val>
            <c:numRef>
              <c:f>Arkusz1!$B$2:$B$9</c:f>
              <c:numCache>
                <c:formatCode>General</c:formatCode>
                <c:ptCount val="8"/>
                <c:pt idx="0">
                  <c:v>88.51</c:v>
                </c:pt>
                <c:pt idx="1">
                  <c:v>90.06</c:v>
                </c:pt>
                <c:pt idx="2">
                  <c:v>84.11</c:v>
                </c:pt>
                <c:pt idx="3">
                  <c:v>86</c:v>
                </c:pt>
                <c:pt idx="4">
                  <c:v>85.81</c:v>
                </c:pt>
                <c:pt idx="5">
                  <c:v>88.67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462464"/>
        <c:axId val="133600320"/>
      </c:barChart>
      <c:catAx>
        <c:axId val="126462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133600320"/>
        <c:crosses val="autoZero"/>
        <c:auto val="1"/>
        <c:lblAlgn val="ctr"/>
        <c:lblOffset val="100"/>
        <c:noMultiLvlLbl val="0"/>
      </c:catAx>
      <c:valAx>
        <c:axId val="133600320"/>
        <c:scaling>
          <c:orientation val="minMax"/>
          <c:max val="100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126462464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796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Średnia</a:t>
            </a:r>
            <a:r>
              <a:rPr lang="pl-PL" baseline="0" dirty="0" smtClean="0"/>
              <a:t> ocen</a:t>
            </a:r>
            <a:endParaRPr lang="en-US" dirty="0"/>
          </a:p>
        </c:rich>
      </c:tx>
      <c:layout>
        <c:manualLayout>
          <c:xMode val="edge"/>
          <c:yMode val="edge"/>
          <c:x val="0.4011041330677038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654018302076946"/>
          <c:y val="0.13762589258277241"/>
          <c:w val="0.88345981752281089"/>
          <c:h val="0.7437804876422986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0A22E">
                <a:tint val="40000"/>
              </a:srgb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5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6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-1.5873015873015921E-3"/>
                  <c:y val="-4.5149906800549179E-2"/>
                </c:manualLayout>
              </c:layout>
              <c:tx>
                <c:rich>
                  <a:bodyPr/>
                  <a:lstStyle/>
                  <a:p>
                    <a:pPr>
                      <a:defRPr sz="2000" b="1" baseline="0">
                        <a:solidFill>
                          <a:srgbClr val="FF0000"/>
                        </a:solidFill>
                      </a:defRPr>
                    </a:pPr>
                    <a:r>
                      <a:rPr lang="en-US" sz="2000" b="1" dirty="0" smtClean="0">
                        <a:solidFill>
                          <a:schemeClr val="tx1"/>
                        </a:solidFill>
                      </a:rPr>
                      <a:t>4,</a:t>
                    </a:r>
                    <a:r>
                      <a:rPr lang="pl-PL" sz="2000" b="1" dirty="0" smtClean="0">
                        <a:solidFill>
                          <a:schemeClr val="tx1"/>
                        </a:solidFill>
                      </a:rPr>
                      <a:t>18</a:t>
                    </a:r>
                    <a:endParaRPr lang="en-US" sz="2000" b="1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1746031746031746E-3"/>
                  <c:y val="-1.4109345875171533E-2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en-US" sz="20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b="1" smtClean="0">
                        <a:solidFill>
                          <a:srgbClr val="FF0000"/>
                        </a:solidFill>
                      </a:rPr>
                      <a:t>4,</a:t>
                    </a:r>
                    <a:r>
                      <a:rPr lang="en-US" sz="2000" b="1" dirty="0" smtClean="0">
                        <a:solidFill>
                          <a:srgbClr val="FF0000"/>
                        </a:solidFill>
                      </a:rPr>
                      <a:t>64</a:t>
                    </a:r>
                    <a:endParaRPr lang="en-US" sz="2000" b="1">
                      <a:solidFill>
                        <a:srgbClr val="FF0000"/>
                      </a:solidFill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873015873015921E-3"/>
                  <c:y val="-2.8218691750343237E-3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2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7.90123369009620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4.2328037625514923E-2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2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7.05467293758580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 baseline="0">
                    <a:solidFill>
                      <a:schemeClr val="tx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Arkusz1!$A$2:$A$9</c:f>
              <c:strCache>
                <c:ptCount val="8"/>
                <c:pt idx="0">
                  <c:v>IV A </c:v>
                </c:pt>
                <c:pt idx="1">
                  <c:v>VI B </c:v>
                </c:pt>
                <c:pt idx="2">
                  <c:v>VA </c:v>
                </c:pt>
                <c:pt idx="3">
                  <c:v>VB </c:v>
                </c:pt>
                <c:pt idx="4">
                  <c:v>VIIA </c:v>
                </c:pt>
                <c:pt idx="5">
                  <c:v>VIIB </c:v>
                </c:pt>
                <c:pt idx="6">
                  <c:v>VIIIA </c:v>
                </c:pt>
                <c:pt idx="7">
                  <c:v>VIIIB </c:v>
                </c:pt>
              </c:strCache>
            </c:strRef>
          </c:cat>
          <c:val>
            <c:numRef>
              <c:f>Arkusz1!$B$2:$B$9</c:f>
              <c:numCache>
                <c:formatCode>General</c:formatCode>
                <c:ptCount val="8"/>
                <c:pt idx="0">
                  <c:v>4.18</c:v>
                </c:pt>
                <c:pt idx="1">
                  <c:v>4.6399999999999997</c:v>
                </c:pt>
                <c:pt idx="2">
                  <c:v>4.28</c:v>
                </c:pt>
                <c:pt idx="3">
                  <c:v>4.3599999999999985</c:v>
                </c:pt>
                <c:pt idx="4">
                  <c:v>3.9299999999999997</c:v>
                </c:pt>
                <c:pt idx="5">
                  <c:v>3.94</c:v>
                </c:pt>
                <c:pt idx="6">
                  <c:v>3.71</c:v>
                </c:pt>
                <c:pt idx="7">
                  <c:v>3.74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070912"/>
        <c:axId val="147288000"/>
      </c:barChart>
      <c:catAx>
        <c:axId val="44070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147288000"/>
        <c:crosses val="autoZero"/>
        <c:auto val="1"/>
        <c:lblAlgn val="ctr"/>
        <c:lblOffset val="100"/>
        <c:noMultiLvlLbl val="0"/>
      </c:catAx>
      <c:valAx>
        <c:axId val="147288000"/>
        <c:scaling>
          <c:orientation val="minMax"/>
          <c:max val="6"/>
          <c:min val="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44070912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796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Średnie</a:t>
            </a:r>
            <a:r>
              <a:rPr lang="pl-PL" baseline="0" dirty="0" smtClean="0"/>
              <a:t> z</a:t>
            </a:r>
            <a:r>
              <a:rPr lang="pl-PL" dirty="0" smtClean="0"/>
              <a:t>achowanie </a:t>
            </a:r>
            <a:endParaRPr lang="en-US" dirty="0"/>
          </a:p>
        </c:rich>
      </c:tx>
      <c:layout>
        <c:manualLayout>
          <c:xMode val="edge"/>
          <c:yMode val="edge"/>
          <c:x val="0.34872314454669073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654024168809726"/>
          <c:y val="0.13740297391855219"/>
          <c:w val="0.86599956305768289"/>
          <c:h val="0.743780487642298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Średnia ilość punktów </c:v>
                </c:pt>
              </c:strCache>
            </c:strRef>
          </c:tx>
          <c:spPr>
            <a:solidFill>
              <a:srgbClr val="F0A22E">
                <a:tint val="40000"/>
              </a:srgb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5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6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-1.111111111111112E-2"/>
                  <c:y val="-2.257495340027461E-2"/>
                </c:manualLayout>
              </c:layout>
              <c:tx>
                <c:rich>
                  <a:bodyPr/>
                  <a:lstStyle/>
                  <a:p>
                    <a:pPr>
                      <a:defRPr sz="2000" b="1">
                        <a:solidFill>
                          <a:srgbClr val="0000FF"/>
                        </a:solidFill>
                      </a:defRPr>
                    </a:pPr>
                    <a:r>
                      <a:rPr lang="pl-PL" sz="2000" dirty="0" smtClean="0">
                        <a:solidFill>
                          <a:schemeClr val="tx1"/>
                        </a:solidFill>
                      </a:rPr>
                      <a:t>4,11</a:t>
                    </a:r>
                    <a:endParaRPr lang="en-US" sz="2000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7619047619048404E-3"/>
                  <c:y val="2.8216469806110925E-3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2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3492063492063865E-3"/>
                  <c:y val="5.6437383500686474E-3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>
                        <a:solidFill>
                          <a:srgbClr val="FF0000"/>
                        </a:solidFill>
                      </a:rPr>
                      <a:t>5,</a:t>
                    </a:r>
                    <a:r>
                      <a:rPr lang="pl-PL" sz="2000" dirty="0" smtClean="0">
                        <a:solidFill>
                          <a:srgbClr val="FF0000"/>
                        </a:solidFill>
                      </a:rPr>
                      <a:t>8</a:t>
                    </a:r>
                    <a:endParaRPr lang="en-US" sz="2000" dirty="0">
                      <a:solidFill>
                        <a:srgbClr val="FF0000"/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1746031746031746E-3"/>
                  <c:y val="-1.9753084225240386E-2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2000" b="1" i="0" u="none" strike="noStrike" kern="1200" baseline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5874265716784301E-3"/>
                  <c:y val="-2.53968225753089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Arkusz1!$A$2:$A$9</c:f>
              <c:strCache>
                <c:ptCount val="8"/>
                <c:pt idx="0">
                  <c:v>IV A </c:v>
                </c:pt>
                <c:pt idx="1">
                  <c:v>VI B </c:v>
                </c:pt>
                <c:pt idx="2">
                  <c:v>VA </c:v>
                </c:pt>
                <c:pt idx="3">
                  <c:v>VB </c:v>
                </c:pt>
                <c:pt idx="4">
                  <c:v>VIIA </c:v>
                </c:pt>
                <c:pt idx="5">
                  <c:v>VIIB </c:v>
                </c:pt>
                <c:pt idx="6">
                  <c:v>VIIIA </c:v>
                </c:pt>
                <c:pt idx="7">
                  <c:v>VIIIB </c:v>
                </c:pt>
              </c:strCache>
            </c:strRef>
          </c:cat>
          <c:val>
            <c:numRef>
              <c:f>Arkusz1!$B$2:$B$9</c:f>
              <c:numCache>
                <c:formatCode>General</c:formatCode>
                <c:ptCount val="8"/>
                <c:pt idx="0">
                  <c:v>4.1099999999999985</c:v>
                </c:pt>
                <c:pt idx="1">
                  <c:v>5.29</c:v>
                </c:pt>
                <c:pt idx="2">
                  <c:v>5.8</c:v>
                </c:pt>
                <c:pt idx="3">
                  <c:v>5.7700000000000014</c:v>
                </c:pt>
                <c:pt idx="4">
                  <c:v>5.28</c:v>
                </c:pt>
                <c:pt idx="5">
                  <c:v>5.1099999999999985</c:v>
                </c:pt>
                <c:pt idx="6">
                  <c:v>5.08</c:v>
                </c:pt>
                <c:pt idx="7">
                  <c:v>5.17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346752"/>
        <c:axId val="133582784"/>
      </c:barChart>
      <c:catAx>
        <c:axId val="126346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133582784"/>
        <c:crosses val="autoZero"/>
        <c:auto val="1"/>
        <c:lblAlgn val="ctr"/>
        <c:lblOffset val="100"/>
        <c:noMultiLvlLbl val="0"/>
      </c:catAx>
      <c:valAx>
        <c:axId val="133582784"/>
        <c:scaling>
          <c:orientation val="minMax"/>
          <c:max val="6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126346752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796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Frekwencja w %</a:t>
            </a:r>
            <a:endParaRPr lang="en-US" dirty="0"/>
          </a:p>
        </c:rich>
      </c:tx>
      <c:layout>
        <c:manualLayout>
          <c:xMode val="edge"/>
          <c:yMode val="edge"/>
          <c:x val="0.4011041330677038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654024168809726"/>
          <c:y val="0.13740297391855213"/>
          <c:w val="0.86599956305768311"/>
          <c:h val="0.7437804876422986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0A22E">
                <a:tint val="40000"/>
              </a:srgb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5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6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1.248113084405442E-3"/>
                  <c:y val="7.1823475103252607E-3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>
                        <a:solidFill>
                          <a:schemeClr val="tx1"/>
                        </a:solidFill>
                      </a:rPr>
                      <a:t>9</a:t>
                    </a:r>
                    <a:r>
                      <a:rPr lang="pl-PL" sz="2000" dirty="0" smtClean="0">
                        <a:solidFill>
                          <a:schemeClr val="tx1"/>
                        </a:solidFill>
                      </a:rPr>
                      <a:t>0,99</a:t>
                    </a:r>
                    <a:endParaRPr lang="en-US" sz="2000" dirty="0">
                      <a:solidFill>
                        <a:schemeClr val="tx1"/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390452892046513E-3"/>
                  <c:y val="6.9259259966238896E-3"/>
                </c:manualLayout>
              </c:layout>
              <c:tx>
                <c:rich>
                  <a:bodyPr/>
                  <a:lstStyle/>
                  <a:p>
                    <a:pPr>
                      <a:defRPr sz="2000" b="1" baseline="0">
                        <a:solidFill>
                          <a:srgbClr val="FF0000"/>
                        </a:solidFill>
                      </a:defRPr>
                    </a:pPr>
                    <a:r>
                      <a:rPr lang="en-US" sz="2000" dirty="0" smtClean="0">
                        <a:solidFill>
                          <a:schemeClr val="tx1"/>
                        </a:solidFill>
                      </a:rPr>
                      <a:t>9</a:t>
                    </a:r>
                    <a:r>
                      <a:rPr lang="pl-PL" sz="2000" dirty="0" smtClean="0">
                        <a:solidFill>
                          <a:schemeClr val="tx1"/>
                        </a:solidFill>
                      </a:rPr>
                      <a:t>0,93</a:t>
                    </a:r>
                    <a:endParaRPr lang="en-US" sz="2000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873015873015901E-3"/>
                  <c:y val="8.4656075251031485E-3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2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1.6033237657779295E-2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en-US" sz="20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baseline="0" dirty="0" smtClean="0">
                        <a:solidFill>
                          <a:srgbClr val="FF0000"/>
                        </a:solidFill>
                      </a:rPr>
                      <a:t>91,55</a:t>
                    </a:r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2.8218691750343237E-3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2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7619047619046504E-3"/>
                  <c:y val="-1.693121505020594E-2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2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 baseline="0">
                    <a:solidFill>
                      <a:schemeClr val="tx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Arkusz1!$A$2:$A$9</c:f>
              <c:strCache>
                <c:ptCount val="8"/>
                <c:pt idx="0">
                  <c:v>IV A </c:v>
                </c:pt>
                <c:pt idx="1">
                  <c:v>VI B </c:v>
                </c:pt>
                <c:pt idx="2">
                  <c:v>VA </c:v>
                </c:pt>
                <c:pt idx="3">
                  <c:v>VB </c:v>
                </c:pt>
                <c:pt idx="4">
                  <c:v>VIIA </c:v>
                </c:pt>
                <c:pt idx="5">
                  <c:v>VIIB </c:v>
                </c:pt>
                <c:pt idx="6">
                  <c:v>VIIIA </c:v>
                </c:pt>
                <c:pt idx="7">
                  <c:v>VIIIB </c:v>
                </c:pt>
              </c:strCache>
            </c:strRef>
          </c:cat>
          <c:val>
            <c:numRef>
              <c:f>Arkusz1!$B$2:$B$9</c:f>
              <c:numCache>
                <c:formatCode>General</c:formatCode>
                <c:ptCount val="8"/>
                <c:pt idx="0">
                  <c:v>90.960000000000022</c:v>
                </c:pt>
                <c:pt idx="1">
                  <c:v>90.93</c:v>
                </c:pt>
                <c:pt idx="2">
                  <c:v>91.08</c:v>
                </c:pt>
                <c:pt idx="3">
                  <c:v>91.55</c:v>
                </c:pt>
                <c:pt idx="4">
                  <c:v>91.13</c:v>
                </c:pt>
                <c:pt idx="5">
                  <c:v>88.910000000000025</c:v>
                </c:pt>
                <c:pt idx="6">
                  <c:v>87.05</c:v>
                </c:pt>
                <c:pt idx="7">
                  <c:v>82.83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463488"/>
        <c:axId val="133583936"/>
      </c:barChart>
      <c:catAx>
        <c:axId val="126463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133583936"/>
        <c:crosses val="autoZero"/>
        <c:auto val="1"/>
        <c:lblAlgn val="ctr"/>
        <c:lblOffset val="100"/>
        <c:noMultiLvlLbl val="0"/>
      </c:catAx>
      <c:valAx>
        <c:axId val="133583936"/>
        <c:scaling>
          <c:orientation val="minMax"/>
          <c:max val="100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126463488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796"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47669041369876"/>
          <c:y val="0.13740305095460795"/>
          <c:w val="0.86599956305768333"/>
          <c:h val="0.743780487642298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Liczba książek</c:v>
                </c:pt>
              </c:strCache>
            </c:strRef>
          </c:tx>
          <c:spPr>
            <a:solidFill>
              <a:srgbClr val="F0A22E">
                <a:tint val="40000"/>
              </a:srgbClr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9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10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11"/>
            <c:invertIfNegative val="0"/>
            <c:bubble3D val="0"/>
            <c:spPr>
              <a:solidFill>
                <a:srgbClr val="FCCAF5"/>
              </a:solidFill>
              <a:ln>
                <a:solidFill>
                  <a:schemeClr val="tx1"/>
                </a:solidFill>
              </a:ln>
            </c:spPr>
          </c:dPt>
          <c:dPt>
            <c:idx val="12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</c:dPt>
          <c:dPt>
            <c:idx val="13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6.3492063492063917E-3"/>
                  <c:y val="-1.9753306419663639E-2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en-US" sz="1794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baseline="0" dirty="0" smtClean="0">
                        <a:solidFill>
                          <a:schemeClr val="tx1"/>
                        </a:solidFill>
                      </a:rPr>
                      <a:t>102</a:t>
                    </a:r>
                    <a:endParaRPr lang="en-US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873015873015901E-3"/>
                  <c:y val="-1.4109790264018101E-2"/>
                </c:manualLayout>
              </c:layout>
              <c:spPr/>
              <c:txPr>
                <a:bodyPr/>
                <a:lstStyle/>
                <a:p>
                  <a:pPr>
                    <a:defRPr b="1" baseline="0">
                      <a:solidFill>
                        <a:srgbClr val="FF0000"/>
                      </a:solidFill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873015873015901E-3"/>
                  <c:y val="8.465607525103157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2.8218691750343237E-3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en-US" sz="1794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49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1746031746031746E-3"/>
                  <c:y val="-1.128747670013745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</a:t>
                    </a:r>
                    <a:r>
                      <a:rPr lang="pl-PL" dirty="0" smtClean="0"/>
                      <a:t>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7619673269684078E-3"/>
                  <c:y val="-9.7239885434560504E-3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en-US" sz="1794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i="0" baseline="0" dirty="0" smtClean="0">
                        <a:solidFill>
                          <a:schemeClr val="tx1"/>
                        </a:solidFill>
                      </a:rPr>
                      <a:t>95</a:t>
                    </a:r>
                    <a:endParaRPr lang="en-US" b="1" i="0" baseline="0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10</a:t>
                    </a:r>
                    <a:r>
                      <a:rPr lang="pl-PL" b="1" dirty="0" smtClean="0">
                        <a:solidFill>
                          <a:schemeClr val="tx1"/>
                        </a:solidFill>
                      </a:rPr>
                      <a:t>3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spPr/>
              <c:txPr>
                <a:bodyPr/>
                <a:lstStyle/>
                <a:p>
                  <a:pPr algn="ctr">
                    <a:defRPr lang="pl-PL" sz="1794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pl-PL" b="1" dirty="0" smtClean="0">
                        <a:solidFill>
                          <a:schemeClr val="tx1"/>
                        </a:solidFill>
                      </a:rPr>
                      <a:t>96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/>
              <c:tx>
                <c:rich>
                  <a:bodyPr/>
                  <a:lstStyle/>
                  <a:p>
                    <a:pPr>
                      <a:defRPr sz="2000" b="1" baseline="0">
                        <a:solidFill>
                          <a:srgbClr val="FF0000"/>
                        </a:solidFill>
                      </a:defRPr>
                    </a:pPr>
                    <a:r>
                      <a:rPr lang="en-US" b="1" dirty="0">
                        <a:solidFill>
                          <a:srgbClr val="FF0000"/>
                        </a:solidFill>
                      </a:rPr>
                      <a:t>105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/>
              <c:tx>
                <c:rich>
                  <a:bodyPr/>
                  <a:lstStyle/>
                  <a:p>
                    <a:pPr algn="ctr" rtl="0">
                      <a:defRPr lang="pl-PL" sz="1794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i="0" baseline="0" dirty="0" smtClean="0">
                        <a:solidFill>
                          <a:schemeClr val="tx1"/>
                        </a:solidFill>
                      </a:rPr>
                      <a:t>69</a:t>
                    </a:r>
                    <a:endParaRPr lang="en-US" b="1" i="0" baseline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/>
              <c:txPr>
                <a:bodyPr/>
                <a:lstStyle/>
                <a:p>
                  <a:pPr algn="ctr">
                    <a:defRPr lang="pl-PL" sz="1794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spPr/>
              <c:txPr>
                <a:bodyPr/>
                <a:lstStyle/>
                <a:p>
                  <a:pPr algn="ctr" rtl="0">
                    <a:defRPr lang="pl-PL" sz="179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 baseline="0">
                    <a:solidFill>
                      <a:schemeClr val="tx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Arkusz1!$A$2:$A$15</c:f>
              <c:strCache>
                <c:ptCount val="14"/>
                <c:pt idx="0">
                  <c:v>I A </c:v>
                </c:pt>
                <c:pt idx="1">
                  <c:v>I B </c:v>
                </c:pt>
                <c:pt idx="2">
                  <c:v>II A </c:v>
                </c:pt>
                <c:pt idx="3">
                  <c:v>II B </c:v>
                </c:pt>
                <c:pt idx="4">
                  <c:v>III A </c:v>
                </c:pt>
                <c:pt idx="5">
                  <c:v>III B </c:v>
                </c:pt>
                <c:pt idx="6">
                  <c:v>IV A </c:v>
                </c:pt>
                <c:pt idx="7">
                  <c:v>IV B </c:v>
                </c:pt>
                <c:pt idx="8">
                  <c:v>V A </c:v>
                </c:pt>
                <c:pt idx="9">
                  <c:v>V B </c:v>
                </c:pt>
                <c:pt idx="10">
                  <c:v>VII A </c:v>
                </c:pt>
                <c:pt idx="11">
                  <c:v>VII B </c:v>
                </c:pt>
                <c:pt idx="12">
                  <c:v>VIII A </c:v>
                </c:pt>
                <c:pt idx="13">
                  <c:v>VIII B </c:v>
                </c:pt>
              </c:strCache>
            </c:strRef>
          </c:cat>
          <c:val>
            <c:numRef>
              <c:f>Arkusz1!$B$2:$B$15</c:f>
              <c:numCache>
                <c:formatCode>General</c:formatCode>
                <c:ptCount val="14"/>
                <c:pt idx="0">
                  <c:v>102</c:v>
                </c:pt>
                <c:pt idx="1">
                  <c:v>104</c:v>
                </c:pt>
                <c:pt idx="2">
                  <c:v>73</c:v>
                </c:pt>
                <c:pt idx="3">
                  <c:v>49</c:v>
                </c:pt>
                <c:pt idx="4">
                  <c:v>90</c:v>
                </c:pt>
                <c:pt idx="5">
                  <c:v>95</c:v>
                </c:pt>
                <c:pt idx="6">
                  <c:v>68</c:v>
                </c:pt>
                <c:pt idx="7">
                  <c:v>103</c:v>
                </c:pt>
                <c:pt idx="8">
                  <c:v>39</c:v>
                </c:pt>
                <c:pt idx="9">
                  <c:v>57</c:v>
                </c:pt>
                <c:pt idx="10">
                  <c:v>96</c:v>
                </c:pt>
                <c:pt idx="11">
                  <c:v>105</c:v>
                </c:pt>
                <c:pt idx="12">
                  <c:v>90</c:v>
                </c:pt>
                <c:pt idx="13">
                  <c:v>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929600"/>
        <c:axId val="163831808"/>
      </c:barChart>
      <c:catAx>
        <c:axId val="131929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8" b="1"/>
            </a:pPr>
            <a:endParaRPr lang="pl-PL"/>
          </a:p>
        </c:txPr>
        <c:crossAx val="163831808"/>
        <c:crosses val="autoZero"/>
        <c:auto val="1"/>
        <c:lblAlgn val="ctr"/>
        <c:lblOffset val="100"/>
        <c:noMultiLvlLbl val="0"/>
      </c:catAx>
      <c:valAx>
        <c:axId val="163831808"/>
        <c:scaling>
          <c:orientation val="minMax"/>
          <c:max val="110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131929600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794"/>
      </a:pPr>
      <a:endParaRPr lang="pl-PL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5549C94D-B9D8-464C-A56B-7689D871737D}" type="datetimeFigureOut">
              <a:rPr lang="pl-PL"/>
              <a:pPr>
                <a:defRPr/>
              </a:pPr>
              <a:t>23.02.2022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7705" y="4750594"/>
            <a:ext cx="5501640" cy="4500563"/>
          </a:xfrm>
          <a:prstGeom prst="rect">
            <a:avLst/>
          </a:prstGeom>
        </p:spPr>
        <p:txBody>
          <a:bodyPr vert="horz" lIns="96442" tIns="48221" rIns="96442" bIns="48221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95404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7E90BCD6-2AC8-4B1B-81ED-C3E5748DB4E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501580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25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9EF7F5-B123-4E25-95B3-624C81C7A1C8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l-PL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25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4EB91A-551F-4A61-8098-002AE4CA8ABD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pl-PL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72663D-75C5-4EF2-87A6-056C6916D4E3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l-PL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25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9EF7F5-B123-4E25-95B3-624C81C7A1C8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l-PL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FEE7D1-6F72-4BA7-889E-12388F6FB511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l-PL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EB8D41-A8FC-42C7-BBE5-F2729FB984ED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pl-PL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72663D-75C5-4EF2-87A6-056C6916D4E3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pl-PL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25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0CCD30-1B13-41CC-85B2-76F63BBE01B6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pl-PL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25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0CCD30-1B13-41CC-85B2-76F63BBE01B6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pl-PL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CA9BA5-260A-4323-8813-DD865C531F8A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pl-PL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Łącznik prosty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5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DE8F-43B2-4306-A553-D00A97BB9A78}" type="datetimeFigureOut">
              <a:rPr lang="pl-PL"/>
              <a:pPr>
                <a:defRPr/>
              </a:pPr>
              <a:t>23.02.2022</a:t>
            </a:fld>
            <a:endParaRPr lang="pl-PL" dirty="0"/>
          </a:p>
        </p:txBody>
      </p:sp>
      <p:sp>
        <p:nvSpPr>
          <p:cNvPr id="6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EFAB4-4AE7-4D6B-858B-B9646763E74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17922-4419-40F3-8A01-F19B7900A78C}" type="datetimeFigureOut">
              <a:rPr lang="pl-PL"/>
              <a:pPr>
                <a:defRPr/>
              </a:pPr>
              <a:t>23.02.2022</a:t>
            </a:fld>
            <a:endParaRPr lang="pl-PL" dirty="0"/>
          </a:p>
        </p:txBody>
      </p:sp>
      <p:sp>
        <p:nvSpPr>
          <p:cNvPr id="5" name="Symbol zastępczy stopki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F2AB4-48EB-4CC2-97B9-4FEEE50743C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4786E-55B9-4CC1-BD6C-DFC116F78F24}" type="datetimeFigureOut">
              <a:rPr lang="pl-PL"/>
              <a:pPr>
                <a:defRPr/>
              </a:pPr>
              <a:t>23.02.2022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F526B-A6DC-4C7A-9C0B-D7172A5B296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DB85C-CFFE-4B79-9A2C-55478A96450B}" type="datetimeFigureOut">
              <a:rPr lang="pl-PL"/>
              <a:pPr>
                <a:defRPr/>
              </a:pPr>
              <a:t>23.02.2022</a:t>
            </a:fld>
            <a:endParaRPr lang="pl-PL" dirty="0"/>
          </a:p>
        </p:txBody>
      </p:sp>
      <p:sp>
        <p:nvSpPr>
          <p:cNvPr id="5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DB9E7-C1BD-405A-B563-F951997F858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Łącznik prosty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27AF4-078B-4FA9-9124-67A965EF0EDD}" type="datetimeFigureOut">
              <a:rPr lang="pl-PL"/>
              <a:pPr>
                <a:defRPr/>
              </a:pPr>
              <a:t>23.02.2022</a:t>
            </a:fld>
            <a:endParaRPr lang="pl-PL" dirty="0"/>
          </a:p>
        </p:txBody>
      </p:sp>
      <p:sp>
        <p:nvSpPr>
          <p:cNvPr id="7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9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23EC8-673D-468B-B6C2-2B305EA14B4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91355-82E7-4B3D-9262-FE0E4B53FAD2}" type="datetimeFigureOut">
              <a:rPr lang="pl-PL"/>
              <a:pPr>
                <a:defRPr/>
              </a:pPr>
              <a:t>23.02.2022</a:t>
            </a:fld>
            <a:endParaRPr lang="pl-PL" dirty="0"/>
          </a:p>
        </p:txBody>
      </p:sp>
      <p:sp>
        <p:nvSpPr>
          <p:cNvPr id="6" name="Symbol zastępczy stopki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8418D-4D86-4ACC-B83F-136C0C5A1AD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8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65EEB-1292-4A2D-8F8F-73BC7CD538C7}" type="datetimeFigureOut">
              <a:rPr lang="pl-PL"/>
              <a:pPr>
                <a:defRPr/>
              </a:pPr>
              <a:t>23.02.2022</a:t>
            </a:fld>
            <a:endParaRPr lang="pl-PL" dirty="0"/>
          </a:p>
        </p:txBody>
      </p:sp>
      <p:sp>
        <p:nvSpPr>
          <p:cNvPr id="9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10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62BB5-A3C8-43E5-8964-EAD4566AFA9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1E6F0-AA9C-4B80-9D4A-D372C91DCE89}" type="datetimeFigureOut">
              <a:rPr lang="pl-PL"/>
              <a:pPr>
                <a:defRPr/>
              </a:pPr>
              <a:t>23.02.2022</a:t>
            </a:fld>
            <a:endParaRPr lang="pl-PL" dirty="0"/>
          </a:p>
        </p:txBody>
      </p:sp>
      <p:sp>
        <p:nvSpPr>
          <p:cNvPr id="4" name="Symbol zastępczy stopki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5384E-F7A5-47C8-9525-65BA5400AEE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522DC-1D0B-4E4F-BD34-F046EA7F8657}" type="datetimeFigureOut">
              <a:rPr lang="pl-PL"/>
              <a:pPr>
                <a:defRPr/>
              </a:pPr>
              <a:t>23.02.2022</a:t>
            </a:fld>
            <a:endParaRPr lang="pl-PL" dirty="0"/>
          </a:p>
        </p:txBody>
      </p:sp>
      <p:sp>
        <p:nvSpPr>
          <p:cNvPr id="3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4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9DEA9-7B4D-4C77-B53B-43A45A22DAE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Łącznik prosty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D8CE4-2A46-4994-884C-D9608D538466}" type="datetimeFigureOut">
              <a:rPr lang="pl-PL"/>
              <a:pPr>
                <a:defRPr/>
              </a:pPr>
              <a:t>23.02.2022</a:t>
            </a:fld>
            <a:endParaRPr lang="pl-PL" dirty="0"/>
          </a:p>
        </p:txBody>
      </p:sp>
      <p:sp>
        <p:nvSpPr>
          <p:cNvPr id="7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8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BC40F-081B-44FE-AA7A-91273CE6811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en-US" noProof="0" dirty="0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09E63-DD12-4EB7-9ADE-804EBF161EBB}" type="datetimeFigureOut">
              <a:rPr lang="pl-PL"/>
              <a:pPr>
                <a:defRPr/>
              </a:pPr>
              <a:t>23.02.2022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60780-87B3-4391-AD87-4A950F896EE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9" name="Symbol zastępczy tekstu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FFCBEE-EB4F-4381-8DD5-F15B22F93ACE}" type="datetimeFigureOut">
              <a:rPr lang="pl-PL"/>
              <a:pPr>
                <a:defRPr/>
              </a:pPr>
              <a:t>23.02.2022</a:t>
            </a:fld>
            <a:endParaRPr lang="pl-PL" dirty="0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DAF02B-01FE-44F5-B31C-A34B327FEE7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37" r:id="rId4"/>
    <p:sldLayoutId id="2147483743" r:id="rId5"/>
    <p:sldLayoutId id="2147483738" r:id="rId6"/>
    <p:sldLayoutId id="2147483744" r:id="rId7"/>
    <p:sldLayoutId id="2147483745" r:id="rId8"/>
    <p:sldLayoutId id="2147483746" r:id="rId9"/>
    <p:sldLayoutId id="2147483739" r:id="rId10"/>
    <p:sldLayoutId id="214748374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458200" cy="278608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b="1" dirty="0" smtClean="0">
                <a:solidFill>
                  <a:srgbClr val="7030A0"/>
                </a:solidFill>
              </a:rPr>
              <a:t>Analiza WYNIKÓW</a:t>
            </a:r>
            <a:br>
              <a:rPr lang="pl-PL" b="1" dirty="0" smtClean="0">
                <a:solidFill>
                  <a:srgbClr val="7030A0"/>
                </a:solidFill>
              </a:rPr>
            </a:br>
            <a:r>
              <a:rPr lang="pl-PL" b="1" dirty="0" smtClean="0">
                <a:solidFill>
                  <a:srgbClr val="7030A0"/>
                </a:solidFill>
              </a:rPr>
              <a:t> SZKOŁY PODFSTAWOWEJ NR3 </a:t>
            </a:r>
            <a:br>
              <a:rPr lang="pl-PL" b="1" dirty="0" smtClean="0">
                <a:solidFill>
                  <a:srgbClr val="7030A0"/>
                </a:solidFill>
              </a:rPr>
            </a:br>
            <a:r>
              <a:rPr lang="pl-PL" b="1" dirty="0" smtClean="0">
                <a:solidFill>
                  <a:srgbClr val="7030A0"/>
                </a:solidFill>
              </a:rPr>
              <a:t>W Praszce  </a:t>
            </a:r>
            <a:r>
              <a:rPr lang="pl-PL" b="1" dirty="0" err="1" smtClean="0">
                <a:solidFill>
                  <a:srgbClr val="7030A0"/>
                </a:solidFill>
              </a:rPr>
              <a:t>zA</a:t>
            </a:r>
            <a:r>
              <a:rPr lang="pl-PL" b="1" dirty="0" smtClean="0">
                <a:solidFill>
                  <a:srgbClr val="7030A0"/>
                </a:solidFill>
              </a:rPr>
              <a:t> I półrocze</a:t>
            </a:r>
            <a:br>
              <a:rPr lang="pl-PL" b="1" dirty="0" smtClean="0">
                <a:solidFill>
                  <a:srgbClr val="7030A0"/>
                </a:solidFill>
              </a:rPr>
            </a:br>
            <a:r>
              <a:rPr lang="pl-PL" b="1" dirty="0" smtClean="0">
                <a:solidFill>
                  <a:srgbClr val="7030A0"/>
                </a:solidFill>
              </a:rPr>
              <a:t>ROKU SZKOLNEGO 2021/2022</a:t>
            </a:r>
            <a:endParaRPr lang="pl-PL" b="1" dirty="0">
              <a:solidFill>
                <a:srgbClr val="7030A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785918" y="2571744"/>
            <a:ext cx="58579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i="1" dirty="0" smtClean="0">
                <a:latin typeface="Times New Roman" pitchFamily="18" charset="0"/>
                <a:cs typeface="Times New Roman" pitchFamily="18" charset="0"/>
              </a:rPr>
              <a:t>Uczniów ogółem– </a:t>
            </a:r>
            <a:r>
              <a:rPr lang="pl-PL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303</a:t>
            </a:r>
          </a:p>
          <a:p>
            <a:pPr algn="ctr"/>
            <a:r>
              <a:rPr lang="pl-PL" sz="3600" b="1" i="1" dirty="0" smtClean="0">
                <a:latin typeface="Times New Roman" pitchFamily="18" charset="0"/>
                <a:cs typeface="Times New Roman" pitchFamily="18" charset="0"/>
              </a:rPr>
              <a:t>Klasyfikowanych – </a:t>
            </a:r>
            <a:r>
              <a:rPr lang="pl-PL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303</a:t>
            </a:r>
          </a:p>
          <a:p>
            <a:pPr algn="ctr"/>
            <a:r>
              <a:rPr lang="pl-PL" sz="3600" b="1" i="1" dirty="0" smtClean="0">
                <a:latin typeface="Times New Roman" pitchFamily="18" charset="0"/>
                <a:cs typeface="Times New Roman" pitchFamily="18" charset="0"/>
              </a:rPr>
              <a:t>Nieklasyfikowanych – </a:t>
            </a:r>
            <a:r>
              <a:rPr lang="pl-PL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algn="ctr"/>
            <a:r>
              <a:rPr lang="pl-PL" sz="3600" b="1" i="1" dirty="0" smtClean="0">
                <a:latin typeface="Times New Roman" pitchFamily="18" charset="0"/>
                <a:cs typeface="Times New Roman" pitchFamily="18" charset="0"/>
              </a:rPr>
              <a:t>z    1  oceną ndst - 10</a:t>
            </a:r>
            <a:endParaRPr lang="pl-PL" sz="3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3600" b="1" i="1" dirty="0" smtClean="0">
                <a:latin typeface="Times New Roman" pitchFamily="18" charset="0"/>
                <a:cs typeface="Times New Roman" pitchFamily="18" charset="0"/>
              </a:rPr>
              <a:t>z 2 ocenami </a:t>
            </a:r>
            <a:r>
              <a:rPr lang="pl-PL" sz="3600" b="1" i="1" dirty="0" err="1" smtClean="0">
                <a:latin typeface="Times New Roman" pitchFamily="18" charset="0"/>
                <a:cs typeface="Times New Roman" pitchFamily="18" charset="0"/>
              </a:rPr>
              <a:t>ndst</a:t>
            </a:r>
            <a:r>
              <a:rPr lang="pl-PL" sz="3600" b="1" i="1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pl-PL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algn="ctr"/>
            <a:endParaRPr lang="pl-PL" sz="3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dvAuto="3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401080" cy="71435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dirty="0" smtClean="0"/>
              <a:t>Liczba wypożyczonych książek</a:t>
            </a:r>
            <a:endParaRPr lang="pl-PL" dirty="0"/>
          </a:p>
        </p:txBody>
      </p:sp>
      <p:graphicFrame>
        <p:nvGraphicFramePr>
          <p:cNvPr id="18" name="Wykres 17"/>
          <p:cNvGraphicFramePr>
            <a:graphicFrameLocks/>
          </p:cNvGraphicFramePr>
          <p:nvPr/>
        </p:nvGraphicFramePr>
        <p:xfrm>
          <a:off x="539552" y="980728"/>
          <a:ext cx="8143903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8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1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1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1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1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8" grpId="0">
        <p:bldSub>
          <a:bldChart bld="seriesEl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79158466"/>
              </p:ext>
            </p:extLst>
          </p:nvPr>
        </p:nvGraphicFramePr>
        <p:xfrm>
          <a:off x="285750" y="2357431"/>
          <a:ext cx="8501092" cy="2912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24"/>
                <a:gridCol w="1893122"/>
                <a:gridCol w="2125273"/>
                <a:gridCol w="2125273"/>
              </a:tblGrid>
              <a:tr h="613828">
                <a:tc gridSpan="4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pl-PL" sz="2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WYNIKI</a:t>
                      </a: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l-PL" sz="11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pl-PL" sz="2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pl-PL" sz="2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</a:tr>
              <a:tr h="946036">
                <a:tc>
                  <a:txBody>
                    <a:bodyPr/>
                    <a:lstStyle/>
                    <a:p>
                      <a:pPr algn="ctr"/>
                      <a:endParaRPr lang="pl-PL" sz="1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Średnia ocen</a:t>
                      </a:r>
                      <a:endParaRPr lang="pl-PL" sz="1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Średnie zachowanie</a:t>
                      </a:r>
                      <a:endParaRPr lang="pl-PL" sz="1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Frekwencja</a:t>
                      </a:r>
                      <a:br>
                        <a:rPr lang="pl-PL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</a:br>
                      <a:r>
                        <a:rPr lang="pl-PL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(w %)</a:t>
                      </a:r>
                      <a:endParaRPr lang="pl-PL" sz="1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FC000"/>
                    </a:solidFill>
                  </a:tcPr>
                </a:tc>
              </a:tr>
              <a:tr h="1297655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SZKOŁA</a:t>
                      </a:r>
                    </a:p>
                    <a:p>
                      <a:pPr algn="ctr"/>
                      <a:r>
                        <a:rPr lang="pl-PL" sz="2800" b="1" dirty="0" smtClean="0"/>
                        <a:t>PODSTAWOWA</a:t>
                      </a:r>
                      <a:endParaRPr lang="pl-PL" sz="2800" b="1" dirty="0"/>
                    </a:p>
                  </a:txBody>
                  <a:tcPr marL="36000" marR="36000" marT="36000" marB="3600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l-PL" sz="3600" b="1" i="0" u="none" strike="noStrike" kern="1200" dirty="0" smtClean="0">
                          <a:solidFill>
                            <a:srgbClr val="FF0000"/>
                          </a:solidFill>
                          <a:latin typeface="Franklin Gothic Book"/>
                          <a:ea typeface="+mn-ea"/>
                          <a:cs typeface="+mn-cs"/>
                        </a:rPr>
                        <a:t>4,09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l-PL" sz="3600" b="1" i="0" u="none" strike="noStrike" kern="1200" dirty="0" smtClean="0">
                          <a:solidFill>
                            <a:srgbClr val="FF0000"/>
                          </a:solidFill>
                          <a:latin typeface="Franklin Gothic Book"/>
                          <a:ea typeface="+mn-ea"/>
                          <a:cs typeface="+mn-cs"/>
                        </a:rPr>
                        <a:t>5,20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l-PL" sz="3600" b="1" i="0" u="none" strike="noStrike" kern="1200" dirty="0" smtClean="0">
                          <a:solidFill>
                            <a:srgbClr val="FF0000"/>
                          </a:solidFill>
                          <a:latin typeface="Franklin Gothic Book"/>
                          <a:ea typeface="+mn-ea"/>
                          <a:cs typeface="+mn-cs"/>
                        </a:rPr>
                        <a:t>89,30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401080" cy="157161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dirty="0" smtClean="0"/>
              <a:t>ŚREDNIE Wyniki </a:t>
            </a:r>
            <a:r>
              <a:rPr lang="pl-PL" dirty="0" err="1" smtClean="0"/>
              <a:t>sZKOŁY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sz="3100" dirty="0" smtClean="0"/>
              <a:t>W I półroczu ROKU SZKOLNEGO 2021/2022</a:t>
            </a:r>
            <a:br>
              <a:rPr lang="pl-PL" sz="3100" dirty="0" smtClean="0"/>
            </a:br>
            <a:endParaRPr lang="pl-PL" sz="3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41811178"/>
              </p:ext>
            </p:extLst>
          </p:nvPr>
        </p:nvGraphicFramePr>
        <p:xfrm>
          <a:off x="1142976" y="1500174"/>
          <a:ext cx="7215238" cy="4611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7619"/>
                <a:gridCol w="3607619"/>
              </a:tblGrid>
              <a:tr h="539754">
                <a:tc gridSpan="2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pl-PL" sz="2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WYNIKI</a:t>
                      </a: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pl-PL" sz="2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</a:tr>
              <a:tr h="1079508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rgbClr val="7030A0"/>
                          </a:solidFill>
                        </a:rPr>
                        <a:t>Klasa</a:t>
                      </a:r>
                      <a:endParaRPr lang="pl-PL" sz="1800" b="1" dirty="0">
                        <a:solidFill>
                          <a:srgbClr val="7030A0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rgbClr val="7030A0"/>
                          </a:solidFill>
                        </a:rPr>
                        <a:t>Frekwencja</a:t>
                      </a:r>
                      <a:br>
                        <a:rPr lang="pl-PL" sz="1800" b="1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pl-PL" sz="1800" b="1" dirty="0" smtClean="0">
                          <a:solidFill>
                            <a:srgbClr val="7030A0"/>
                          </a:solidFill>
                        </a:rPr>
                        <a:t>(w %)</a:t>
                      </a:r>
                      <a:endParaRPr lang="pl-PL" sz="1800" b="1" dirty="0">
                        <a:solidFill>
                          <a:srgbClr val="7030A0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FC000"/>
                    </a:solidFill>
                  </a:tcPr>
                </a:tc>
              </a:tr>
              <a:tr h="452426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I A</a:t>
                      </a:r>
                      <a:endParaRPr lang="pl-PL" sz="2800" b="1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l-PL" sz="2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88,51</a:t>
                      </a:r>
                      <a:endParaRPr kumimoji="0" lang="pl-PL" sz="28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53772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I B</a:t>
                      </a:r>
                      <a:endParaRPr lang="pl-PL" sz="2800" b="1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l-PL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90,06</a:t>
                      </a:r>
                      <a:endParaRPr kumimoji="0" lang="pl-PL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83680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IIA</a:t>
                      </a:r>
                      <a:endParaRPr lang="pl-PL" sz="2800" b="1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l-PL" sz="28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84,11</a:t>
                      </a:r>
                      <a:endParaRPr kumimoji="0" lang="pl-PL" sz="2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13588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IIB</a:t>
                      </a:r>
                      <a:endParaRPr lang="pl-PL" sz="2800" b="1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l-PL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86,00</a:t>
                      </a:r>
                      <a:endParaRPr kumimoji="0" lang="pl-PL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86372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IIIA</a:t>
                      </a:r>
                      <a:endParaRPr lang="pl-PL" sz="2800" b="1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l-PL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85,81</a:t>
                      </a:r>
                      <a:endParaRPr kumimoji="0" lang="pl-PL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16280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IIIB</a:t>
                      </a:r>
                      <a:endParaRPr lang="pl-PL" sz="2800" b="1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l-PL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88,67</a:t>
                      </a:r>
                      <a:endParaRPr kumimoji="0" lang="pl-PL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401080" cy="114298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dirty="0" smtClean="0"/>
              <a:t>Średnia frekwencja Klas I-III</a:t>
            </a:r>
            <a:br>
              <a:rPr lang="pl-PL" dirty="0" smtClean="0"/>
            </a:br>
            <a:r>
              <a:rPr lang="pl-PL" sz="3100" dirty="0" smtClean="0"/>
              <a:t>W I półroczu ROKU SZKOLNEGO 2021/2022</a:t>
            </a:r>
            <a:endParaRPr lang="pl-PL" sz="3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401080" cy="71435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dirty="0" smtClean="0"/>
              <a:t>ŚREDNIA FREKWENCJA KLAS I-III</a:t>
            </a:r>
            <a:endParaRPr lang="pl-PL" dirty="0"/>
          </a:p>
        </p:txBody>
      </p:sp>
      <p:graphicFrame>
        <p:nvGraphicFramePr>
          <p:cNvPr id="18" name="Wykres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4586659"/>
              </p:ext>
            </p:extLst>
          </p:nvPr>
        </p:nvGraphicFramePr>
        <p:xfrm>
          <a:off x="500062" y="1285875"/>
          <a:ext cx="8358217" cy="4714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mph" presetSubtype="0" repeatCount="200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2000" fill="hold"/>
                                        <p:tgtEl>
                                          <p:spTgt spid="1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repeatCount="200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2000" fill="hold"/>
                                        <p:tgtEl>
                                          <p:spTgt spid="18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emph" presetSubtype="0" repeatCount="200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2000" fill="hold"/>
                                        <p:tgtEl>
                                          <p:spTgt spid="18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mph" presetSubtype="0" repeatCount="200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2000" fill="hold"/>
                                        <p:tgtEl>
                                          <p:spTgt spid="18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mph" presetSubtype="0" repeatCount="200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2000" fill="hold"/>
                                        <p:tgtEl>
                                          <p:spTgt spid="18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emph" presetSubtype="0" repeatCount="200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2000" fill="hold"/>
                                        <p:tgtEl>
                                          <p:spTgt spid="18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mph" presetSubtype="0" repeatCount="200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2000" fill="hold"/>
                                        <p:tgtEl>
                                          <p:spTgt spid="18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5" presetClass="emph" presetSubtype="0" repeatCount="200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5" dur="2000" fill="hold"/>
                                        <p:tgtEl>
                                          <p:spTgt spid="18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emph" presetSubtype="0" repeatCount="200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2000" fill="hold"/>
                                        <p:tgtEl>
                                          <p:spTgt spid="18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8" grpId="0">
        <p:bldSub>
          <a:bldChart bld="seriesEl"/>
        </p:bldSub>
      </p:bldGraphic>
      <p:bldGraphic spid="18" grpId="1">
        <p:bldSub>
          <a:bldChart bld="seriesEl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41811178"/>
              </p:ext>
            </p:extLst>
          </p:nvPr>
        </p:nvGraphicFramePr>
        <p:xfrm>
          <a:off x="285720" y="1166910"/>
          <a:ext cx="8501092" cy="5691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273"/>
                <a:gridCol w="2125273"/>
                <a:gridCol w="2125273"/>
                <a:gridCol w="2125273"/>
              </a:tblGrid>
              <a:tr h="539754">
                <a:tc gridSpan="4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pl-PL" sz="2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WYNIKI</a:t>
                      </a: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l-PL" sz="11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pl-PL" sz="2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pl-PL" sz="2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</a:tr>
              <a:tr h="1079508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rgbClr val="7030A0"/>
                          </a:solidFill>
                        </a:rPr>
                        <a:t>Klasa</a:t>
                      </a:r>
                      <a:endParaRPr lang="pl-PL" sz="1800" b="1" dirty="0">
                        <a:solidFill>
                          <a:srgbClr val="7030A0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rgbClr val="7030A0"/>
                          </a:solidFill>
                        </a:rPr>
                        <a:t>Średnia ocen</a:t>
                      </a:r>
                      <a:endParaRPr lang="pl-PL" sz="1800" b="1" dirty="0">
                        <a:solidFill>
                          <a:srgbClr val="7030A0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rgbClr val="7030A0"/>
                          </a:solidFill>
                        </a:rPr>
                        <a:t>Średnie</a:t>
                      </a:r>
                      <a:r>
                        <a:rPr lang="pl-PL" sz="1800" b="1" baseline="0" dirty="0" smtClean="0">
                          <a:solidFill>
                            <a:srgbClr val="7030A0"/>
                          </a:solidFill>
                        </a:rPr>
                        <a:t> z</a:t>
                      </a:r>
                      <a:r>
                        <a:rPr lang="pl-PL" sz="1800" b="1" dirty="0" smtClean="0">
                          <a:solidFill>
                            <a:srgbClr val="7030A0"/>
                          </a:solidFill>
                        </a:rPr>
                        <a:t>achowanie</a:t>
                      </a:r>
                      <a:endParaRPr lang="pl-PL" sz="1800" b="1" dirty="0">
                        <a:solidFill>
                          <a:srgbClr val="7030A0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rgbClr val="7030A0"/>
                          </a:solidFill>
                        </a:rPr>
                        <a:t>Frekwencja</a:t>
                      </a:r>
                      <a:br>
                        <a:rPr lang="pl-PL" sz="1800" b="1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pl-PL" sz="1800" b="1" dirty="0" smtClean="0">
                          <a:solidFill>
                            <a:srgbClr val="7030A0"/>
                          </a:solidFill>
                        </a:rPr>
                        <a:t>(w %)</a:t>
                      </a:r>
                      <a:endParaRPr lang="pl-PL" sz="1800" b="1" dirty="0">
                        <a:solidFill>
                          <a:srgbClr val="7030A0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FC000"/>
                    </a:solidFill>
                  </a:tcPr>
                </a:tc>
              </a:tr>
              <a:tr h="452426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IV A</a:t>
                      </a:r>
                      <a:endParaRPr lang="pl-PL" sz="2800" b="1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l-PL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4,18</a:t>
                      </a:r>
                      <a:endParaRPr kumimoji="0" lang="pl-PL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4,11</a:t>
                      </a:r>
                      <a:endParaRPr kumimoji="0" lang="pl-PL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l-PL" sz="2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90,96</a:t>
                      </a:r>
                      <a:endParaRPr kumimoji="0" lang="pl-PL" sz="28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53772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VI B</a:t>
                      </a:r>
                      <a:endParaRPr lang="pl-PL" sz="2800" b="1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l-PL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4,64</a:t>
                      </a:r>
                      <a:endParaRPr kumimoji="0" lang="pl-PL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l-PL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5,29</a:t>
                      </a:r>
                      <a:endParaRPr kumimoji="0" lang="pl-PL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l-PL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90,93</a:t>
                      </a:r>
                      <a:endParaRPr kumimoji="0" lang="pl-PL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83680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VA</a:t>
                      </a:r>
                      <a:endParaRPr lang="pl-PL" sz="2800" b="1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l-PL" sz="28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4,28</a:t>
                      </a:r>
                      <a:endParaRPr kumimoji="0" lang="pl-PL" sz="2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l-PL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5,80</a:t>
                      </a:r>
                      <a:endParaRPr kumimoji="0" lang="pl-PL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l-PL" sz="28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91,08</a:t>
                      </a:r>
                      <a:endParaRPr kumimoji="0" lang="pl-PL" sz="2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13588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VB</a:t>
                      </a:r>
                      <a:endParaRPr lang="pl-PL" sz="2800" b="1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l-PL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4,36</a:t>
                      </a:r>
                      <a:endParaRPr kumimoji="0" lang="pl-PL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l-PL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5,77</a:t>
                      </a:r>
                      <a:endParaRPr kumimoji="0" lang="pl-PL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l-PL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91,55</a:t>
                      </a:r>
                      <a:endParaRPr kumimoji="0" lang="pl-PL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86372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VIIA</a:t>
                      </a:r>
                      <a:endParaRPr lang="pl-PL" sz="2800" b="1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l-PL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3,93</a:t>
                      </a:r>
                      <a:endParaRPr kumimoji="0" lang="pl-PL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l-PL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5,28</a:t>
                      </a:r>
                      <a:endParaRPr kumimoji="0" lang="pl-PL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l-PL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91,13</a:t>
                      </a:r>
                      <a:endParaRPr kumimoji="0" lang="pl-PL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16280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VIIB</a:t>
                      </a:r>
                      <a:endParaRPr lang="pl-PL" sz="2800" b="1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l-PL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3,94</a:t>
                      </a:r>
                      <a:endParaRPr kumimoji="0" lang="pl-PL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l-PL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5,11</a:t>
                      </a:r>
                      <a:endParaRPr kumimoji="0" lang="pl-PL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l-PL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88,91</a:t>
                      </a:r>
                      <a:endParaRPr kumimoji="0" lang="pl-PL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39754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VIIIA</a:t>
                      </a:r>
                      <a:endParaRPr lang="pl-PL" sz="2800" b="1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l-PL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3,71</a:t>
                      </a:r>
                      <a:endParaRPr kumimoji="0" lang="pl-PL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l-PL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5,08</a:t>
                      </a:r>
                      <a:endParaRPr kumimoji="0" lang="pl-PL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l-PL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87,05</a:t>
                      </a:r>
                      <a:endParaRPr kumimoji="0" lang="pl-PL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39754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VIIIB</a:t>
                      </a:r>
                      <a:endParaRPr lang="pl-PL" sz="2800" b="1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l-PL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3,74</a:t>
                      </a:r>
                      <a:endParaRPr kumimoji="0" lang="pl-PL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l-PL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5,17</a:t>
                      </a:r>
                      <a:endParaRPr kumimoji="0" lang="pl-PL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l-PL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82,83</a:t>
                      </a:r>
                      <a:endParaRPr kumimoji="0" lang="pl-PL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401080" cy="114298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dirty="0" smtClean="0"/>
              <a:t>Wyniki uczniów szkoły podstawowej</a:t>
            </a:r>
            <a:br>
              <a:rPr lang="pl-PL" dirty="0" smtClean="0"/>
            </a:br>
            <a:r>
              <a:rPr lang="pl-PL" sz="3100" dirty="0" smtClean="0"/>
              <a:t>W I półroczu ROKU SZKOLNEGO 2021/2022</a:t>
            </a:r>
            <a:endParaRPr lang="pl-PL" sz="3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401080" cy="71435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dirty="0" smtClean="0"/>
              <a:t>ŚREDNIA OCEN KLAS IV-VIII</a:t>
            </a:r>
            <a:endParaRPr lang="pl-PL" dirty="0"/>
          </a:p>
        </p:txBody>
      </p:sp>
      <p:graphicFrame>
        <p:nvGraphicFramePr>
          <p:cNvPr id="18" name="Wykres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2903321"/>
              </p:ext>
            </p:extLst>
          </p:nvPr>
        </p:nvGraphicFramePr>
        <p:xfrm>
          <a:off x="500062" y="1285860"/>
          <a:ext cx="8215342" cy="4929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8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mph" presetSubtype="0" repeatCount="200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2000" fill="hold"/>
                                        <p:tgtEl>
                                          <p:spTgt spid="1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mph" presetSubtype="0" repeatCount="200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2000" fill="hold"/>
                                        <p:tgtEl>
                                          <p:spTgt spid="18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mph" presetSubtype="0" repeatCount="200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2000" fill="hold"/>
                                        <p:tgtEl>
                                          <p:spTgt spid="18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mph" presetSubtype="0" repeatCount="200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2000" fill="hold"/>
                                        <p:tgtEl>
                                          <p:spTgt spid="18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emph" presetSubtype="0" repeatCount="200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2000" fill="hold"/>
                                        <p:tgtEl>
                                          <p:spTgt spid="18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emph" presetSubtype="0" repeatCount="200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2000" fill="hold"/>
                                        <p:tgtEl>
                                          <p:spTgt spid="18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mph" presetSubtype="0" repeatCount="200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2000" fill="hold"/>
                                        <p:tgtEl>
                                          <p:spTgt spid="18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emph" presetSubtype="0" repeatCount="200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2000" fill="hold"/>
                                        <p:tgtEl>
                                          <p:spTgt spid="18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emph" presetSubtype="0" repeatCount="200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0" dur="2000" fill="hold"/>
                                        <p:tgtEl>
                                          <p:spTgt spid="18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8" grpId="0">
        <p:bldSub>
          <a:bldChart bld="seriesEl"/>
        </p:bldSub>
      </p:bldGraphic>
      <p:bldGraphic spid="18" grpId="1">
        <p:bldSub>
          <a:bldChart bld="seriesEl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401080" cy="71435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dirty="0" smtClean="0"/>
              <a:t>WYNIKI ZACHOWANIA KLAS </a:t>
            </a:r>
            <a:r>
              <a:rPr lang="pl-PL" dirty="0" err="1" smtClean="0"/>
              <a:t>iv-viiI</a:t>
            </a:r>
            <a:endParaRPr lang="pl-PL" dirty="0"/>
          </a:p>
        </p:txBody>
      </p:sp>
      <p:graphicFrame>
        <p:nvGraphicFramePr>
          <p:cNvPr id="18" name="Wykres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1719476"/>
              </p:ext>
            </p:extLst>
          </p:nvPr>
        </p:nvGraphicFramePr>
        <p:xfrm>
          <a:off x="642910" y="1285860"/>
          <a:ext cx="8001000" cy="4500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mph" presetSubtype="0" repeatCount="200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2000" fill="hold"/>
                                        <p:tgtEl>
                                          <p:spTgt spid="1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repeatCount="200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2000" fill="hold"/>
                                        <p:tgtEl>
                                          <p:spTgt spid="18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emph" presetSubtype="0" repeatCount="200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2000" fill="hold"/>
                                        <p:tgtEl>
                                          <p:spTgt spid="18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mph" presetSubtype="0" repeatCount="200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2000" fill="hold"/>
                                        <p:tgtEl>
                                          <p:spTgt spid="18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mph" presetSubtype="0" repeatCount="200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2000" fill="hold"/>
                                        <p:tgtEl>
                                          <p:spTgt spid="18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emph" presetSubtype="0" repeatCount="200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2000" fill="hold"/>
                                        <p:tgtEl>
                                          <p:spTgt spid="18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mph" presetSubtype="0" repeatCount="200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2000" fill="hold"/>
                                        <p:tgtEl>
                                          <p:spTgt spid="18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5" presetClass="emph" presetSubtype="0" repeatCount="200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5" dur="2000" fill="hold"/>
                                        <p:tgtEl>
                                          <p:spTgt spid="18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emph" presetSubtype="0" repeatCount="200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2000" fill="hold"/>
                                        <p:tgtEl>
                                          <p:spTgt spid="18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8" grpId="0">
        <p:bldSub>
          <a:bldChart bld="seriesEl"/>
        </p:bldSub>
      </p:bldGraphic>
      <p:bldGraphic spid="18" grpId="1" uiExpand="1">
        <p:bldSub>
          <a:bldChart bld="seriesEl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401080" cy="71435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dirty="0" smtClean="0"/>
              <a:t>ŚREDNIA FREKWENCJA KLAS IV-VIII</a:t>
            </a:r>
            <a:endParaRPr lang="pl-PL" dirty="0"/>
          </a:p>
        </p:txBody>
      </p:sp>
      <p:graphicFrame>
        <p:nvGraphicFramePr>
          <p:cNvPr id="18" name="Wykres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4586659"/>
              </p:ext>
            </p:extLst>
          </p:nvPr>
        </p:nvGraphicFramePr>
        <p:xfrm>
          <a:off x="500062" y="1285875"/>
          <a:ext cx="8358217" cy="4714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8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18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18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mph" presetSubtype="0" repeatCount="200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2000" fill="hold"/>
                                        <p:tgtEl>
                                          <p:spTgt spid="1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mph" presetSubtype="0" repeatCount="200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2000" fill="hold"/>
                                        <p:tgtEl>
                                          <p:spTgt spid="18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mph" presetSubtype="0" repeatCount="200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2000" fill="hold"/>
                                        <p:tgtEl>
                                          <p:spTgt spid="18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mph" presetSubtype="0" repeatCount="200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2000" fill="hold"/>
                                        <p:tgtEl>
                                          <p:spTgt spid="18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mph" presetSubtype="0" repeatCount="200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2000" fill="hold"/>
                                        <p:tgtEl>
                                          <p:spTgt spid="18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mph" presetSubtype="0" repeatCount="200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2000" fill="hold"/>
                                        <p:tgtEl>
                                          <p:spTgt spid="18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mph" presetSubtype="0" repeatCount="200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2000" fill="hold"/>
                                        <p:tgtEl>
                                          <p:spTgt spid="18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mph" presetSubtype="0" repeatCount="200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2000" fill="hold"/>
                                        <p:tgtEl>
                                          <p:spTgt spid="18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mph" presetSubtype="0" repeatCount="200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2000" fill="hold"/>
                                        <p:tgtEl>
                                          <p:spTgt spid="18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8" grpId="0">
        <p:bldSub>
          <a:bldChart bld="seriesEl"/>
        </p:bldSub>
      </p:bldGraphic>
      <p:bldGraphic spid="18" grpId="1" uiExpand="1">
        <p:bldSub>
          <a:bldChart bld="seriesEl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4"/>
          <p:cNvGraphicFramePr>
            <a:graphicFrameLocks noGrp="1"/>
          </p:cNvGraphicFramePr>
          <p:nvPr>
            <p:ph sz="half" idx="1"/>
          </p:nvPr>
        </p:nvGraphicFramePr>
        <p:xfrm>
          <a:off x="285750" y="1428750"/>
          <a:ext cx="8501124" cy="4857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854"/>
                <a:gridCol w="1416854"/>
                <a:gridCol w="1416854"/>
                <a:gridCol w="1416854"/>
                <a:gridCol w="1416854"/>
                <a:gridCol w="1416854"/>
              </a:tblGrid>
              <a:tr h="539754">
                <a:tc gridSpan="6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pl-PL" sz="2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WYNIKI</a:t>
                      </a: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l-PL" sz="11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pl-PL" sz="2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pl-PL" sz="2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pl-PL" sz="2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pl-PL" sz="2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</a:tr>
              <a:tr h="1079508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rgbClr val="0000FF"/>
                          </a:solidFill>
                        </a:rPr>
                        <a:t>Klasa</a:t>
                      </a:r>
                      <a:endParaRPr lang="pl-PL" sz="1800" dirty="0">
                        <a:solidFill>
                          <a:srgbClr val="0000FF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rgbClr val="0000FF"/>
                          </a:solidFill>
                        </a:rPr>
                        <a:t>Ilość</a:t>
                      </a:r>
                      <a:endParaRPr lang="pl-PL" sz="1800" dirty="0">
                        <a:solidFill>
                          <a:srgbClr val="0000FF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rgbClr val="0000FF"/>
                          </a:solidFill>
                        </a:rPr>
                        <a:t>Klasa</a:t>
                      </a:r>
                      <a:endParaRPr lang="pl-PL" sz="1800" dirty="0">
                        <a:solidFill>
                          <a:srgbClr val="0000FF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rgbClr val="0000FF"/>
                          </a:solidFill>
                        </a:rPr>
                        <a:t>Ilość</a:t>
                      </a:r>
                      <a:endParaRPr lang="pl-PL" sz="1800" dirty="0">
                        <a:solidFill>
                          <a:srgbClr val="0000FF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rgbClr val="0000FF"/>
                          </a:solidFill>
                        </a:rPr>
                        <a:t>Klasa</a:t>
                      </a:r>
                      <a:endParaRPr lang="pl-PL" sz="1800" dirty="0">
                        <a:solidFill>
                          <a:srgbClr val="0000FF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rgbClr val="0000FF"/>
                          </a:solidFill>
                        </a:rPr>
                        <a:t>Ilość</a:t>
                      </a:r>
                      <a:endParaRPr lang="pl-PL" sz="1800" dirty="0">
                        <a:solidFill>
                          <a:srgbClr val="0000FF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FC000"/>
                    </a:solidFill>
                  </a:tcPr>
                </a:tc>
              </a:tr>
              <a:tr h="539754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00B050"/>
                          </a:solidFill>
                        </a:rPr>
                        <a:t>I A</a:t>
                      </a:r>
                      <a:endParaRPr lang="pl-PL" sz="2800" b="1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00B050"/>
                          </a:solidFill>
                        </a:rPr>
                        <a:t>102</a:t>
                      </a:r>
                      <a:endParaRPr lang="pl-PL" sz="2800" b="1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C00000"/>
                          </a:solidFill>
                        </a:rPr>
                        <a:t>IV A</a:t>
                      </a:r>
                      <a:endParaRPr lang="pl-PL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C00000"/>
                          </a:solidFill>
                        </a:rPr>
                        <a:t>68</a:t>
                      </a:r>
                      <a:endParaRPr lang="pl-PL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C00000"/>
                          </a:solidFill>
                        </a:rPr>
                        <a:t>VII A</a:t>
                      </a:r>
                      <a:endParaRPr lang="pl-PL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C00000"/>
                          </a:solidFill>
                        </a:rPr>
                        <a:t>96</a:t>
                      </a:r>
                      <a:endParaRPr lang="pl-PL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36000" marR="36000" marT="36000" marB="36000" anchor="ctr"/>
                </a:tc>
              </a:tr>
              <a:tr h="539754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00B050"/>
                          </a:solidFill>
                        </a:rPr>
                        <a:t>I B</a:t>
                      </a:r>
                      <a:endParaRPr lang="pl-PL" sz="2800" b="1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00B050"/>
                          </a:solidFill>
                        </a:rPr>
                        <a:t>104</a:t>
                      </a:r>
                      <a:endParaRPr lang="pl-PL" sz="2800" b="1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C00000"/>
                          </a:solidFill>
                        </a:rPr>
                        <a:t>IV B</a:t>
                      </a:r>
                      <a:endParaRPr lang="pl-PL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C00000"/>
                          </a:solidFill>
                        </a:rPr>
                        <a:t>103</a:t>
                      </a:r>
                      <a:endParaRPr lang="pl-PL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C00000"/>
                          </a:solidFill>
                        </a:rPr>
                        <a:t>VII B</a:t>
                      </a:r>
                      <a:endParaRPr lang="pl-PL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C00000"/>
                          </a:solidFill>
                        </a:rPr>
                        <a:t>105</a:t>
                      </a:r>
                      <a:endParaRPr lang="pl-PL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36000" marR="36000" marT="36000" marB="36000" anchor="ctr"/>
                </a:tc>
              </a:tr>
              <a:tr h="539754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00B050"/>
                          </a:solidFill>
                        </a:rPr>
                        <a:t>II A</a:t>
                      </a:r>
                      <a:endParaRPr lang="pl-PL" sz="2800" b="1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00B050"/>
                          </a:solidFill>
                        </a:rPr>
                        <a:t>73</a:t>
                      </a:r>
                      <a:endParaRPr lang="pl-PL" sz="2800" b="1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C00000"/>
                          </a:solidFill>
                        </a:rPr>
                        <a:t>V A</a:t>
                      </a:r>
                      <a:endParaRPr lang="pl-PL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C00000"/>
                          </a:solidFill>
                        </a:rPr>
                        <a:t>39</a:t>
                      </a:r>
                      <a:endParaRPr lang="pl-PL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C00000"/>
                          </a:solidFill>
                        </a:rPr>
                        <a:t>VIII A</a:t>
                      </a:r>
                      <a:endParaRPr lang="pl-PL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C00000"/>
                          </a:solidFill>
                        </a:rPr>
                        <a:t>90</a:t>
                      </a:r>
                      <a:endParaRPr lang="pl-PL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36000" marR="36000" marT="36000" marB="36000" anchor="ctr"/>
                </a:tc>
              </a:tr>
              <a:tr h="539754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00B050"/>
                          </a:solidFill>
                        </a:rPr>
                        <a:t>II B</a:t>
                      </a:r>
                      <a:endParaRPr lang="pl-PL" sz="2800" b="1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00B050"/>
                          </a:solidFill>
                        </a:rPr>
                        <a:t>49</a:t>
                      </a:r>
                      <a:endParaRPr lang="pl-PL" sz="2800" b="1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C00000"/>
                          </a:solidFill>
                        </a:rPr>
                        <a:t>V B</a:t>
                      </a:r>
                      <a:endParaRPr lang="pl-PL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C00000"/>
                          </a:solidFill>
                        </a:rPr>
                        <a:t>57</a:t>
                      </a:r>
                      <a:endParaRPr lang="pl-PL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C00000"/>
                          </a:solidFill>
                        </a:rPr>
                        <a:t>VIII B</a:t>
                      </a:r>
                      <a:endParaRPr lang="pl-PL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C00000"/>
                          </a:solidFill>
                        </a:rPr>
                        <a:t>69</a:t>
                      </a:r>
                      <a:endParaRPr lang="pl-PL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36000" marR="36000" marT="36000" marB="36000" anchor="ctr"/>
                </a:tc>
              </a:tr>
              <a:tr h="539754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00B050"/>
                          </a:solidFill>
                        </a:rPr>
                        <a:t>III A</a:t>
                      </a:r>
                      <a:endParaRPr lang="pl-PL" sz="2800" b="1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00B050"/>
                          </a:solidFill>
                        </a:rPr>
                        <a:t>90</a:t>
                      </a:r>
                      <a:endParaRPr lang="pl-PL" sz="2800" b="1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pl-PL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pl-PL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pl-PL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</a:tr>
              <a:tr h="539754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00B050"/>
                          </a:solidFill>
                        </a:rPr>
                        <a:t>III B</a:t>
                      </a:r>
                      <a:endParaRPr lang="pl-PL" sz="2800" b="1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00B050"/>
                          </a:solidFill>
                        </a:rPr>
                        <a:t>95</a:t>
                      </a:r>
                      <a:endParaRPr lang="pl-PL" sz="2800" b="1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pl-PL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pl-PL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pl-PL" sz="2800" b="1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36000" marB="36000" anchor="ctr"/>
                </a:tc>
              </a:tr>
            </a:tbl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401080" cy="114298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dirty="0" smtClean="0"/>
              <a:t>Wypożyczone książki</a:t>
            </a:r>
            <a:br>
              <a:rPr lang="pl-PL" dirty="0" smtClean="0"/>
            </a:br>
            <a:r>
              <a:rPr lang="pl-PL" sz="3100" dirty="0" smtClean="0"/>
              <a:t>W I półroczu ROKU SZKOLNEGO 2021/2022</a:t>
            </a:r>
            <a:endParaRPr lang="pl-PL" sz="3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4"/>
          <p:cNvGraphicFramePr>
            <a:graphicFrameLocks noGrp="1"/>
          </p:cNvGraphicFramePr>
          <p:nvPr>
            <p:ph sz="half" idx="1"/>
          </p:nvPr>
        </p:nvGraphicFramePr>
        <p:xfrm>
          <a:off x="285750" y="1428750"/>
          <a:ext cx="8501124" cy="5121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854"/>
                <a:gridCol w="1416854"/>
                <a:gridCol w="1416854"/>
                <a:gridCol w="1416854"/>
                <a:gridCol w="1416854"/>
                <a:gridCol w="1416854"/>
              </a:tblGrid>
              <a:tr h="539754">
                <a:tc gridSpan="6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pl-PL" sz="2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WYNIKI</a:t>
                      </a: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l-PL" sz="11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pl-PL" sz="2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pl-PL" sz="2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pl-PL" sz="2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pl-PL" sz="2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</a:tr>
              <a:tr h="1079508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Klasa</a:t>
                      </a:r>
                      <a:endParaRPr lang="pl-PL" sz="1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Średnia na czytelnika</a:t>
                      </a:r>
                      <a:endParaRPr lang="pl-PL" sz="1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Klasa</a:t>
                      </a:r>
                      <a:endParaRPr lang="pl-PL" sz="1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Średnia na czytelnika</a:t>
                      </a:r>
                      <a:endParaRPr lang="pl-PL" sz="1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Klasa</a:t>
                      </a:r>
                      <a:endParaRPr lang="pl-PL" sz="1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Średnia na czytelnika</a:t>
                      </a:r>
                      <a:endParaRPr lang="pl-PL" sz="1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FC000"/>
                    </a:solidFill>
                  </a:tcPr>
                </a:tc>
              </a:tr>
              <a:tr h="539754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FF0000"/>
                          </a:solidFill>
                        </a:rPr>
                        <a:t>I A</a:t>
                      </a:r>
                      <a:endParaRPr lang="pl-PL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FF0000"/>
                          </a:solidFill>
                        </a:rPr>
                        <a:t>5,36</a:t>
                      </a:r>
                      <a:endParaRPr lang="pl-PL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C00000"/>
                          </a:solidFill>
                        </a:rPr>
                        <a:t>IV A</a:t>
                      </a:r>
                      <a:endParaRPr lang="pl-PL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C00000"/>
                          </a:solidFill>
                        </a:rPr>
                        <a:t>3,77</a:t>
                      </a:r>
                      <a:endParaRPr lang="pl-PL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C00000"/>
                          </a:solidFill>
                        </a:rPr>
                        <a:t>VII</a:t>
                      </a:r>
                      <a:r>
                        <a:rPr lang="pl-PL" sz="28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l-PL" sz="2800" b="1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endParaRPr lang="pl-PL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C00000"/>
                          </a:solidFill>
                        </a:rPr>
                        <a:t>4,57</a:t>
                      </a:r>
                      <a:endParaRPr lang="pl-PL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36000" marR="36000" marT="36000" marB="36000" anchor="ctr"/>
                </a:tc>
              </a:tr>
              <a:tr h="539754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00B050"/>
                          </a:solidFill>
                        </a:rPr>
                        <a:t>I B</a:t>
                      </a:r>
                      <a:endParaRPr lang="pl-PL" sz="2800" b="1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00B050"/>
                          </a:solidFill>
                        </a:rPr>
                        <a:t>4,95</a:t>
                      </a:r>
                      <a:endParaRPr lang="pl-PL" sz="2800" b="1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C00000"/>
                          </a:solidFill>
                        </a:rPr>
                        <a:t>IV B</a:t>
                      </a:r>
                      <a:endParaRPr lang="pl-PL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C00000"/>
                          </a:solidFill>
                        </a:rPr>
                        <a:t>5,15</a:t>
                      </a:r>
                      <a:endParaRPr lang="pl-PL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C00000"/>
                          </a:solidFill>
                        </a:rPr>
                        <a:t>VII</a:t>
                      </a:r>
                      <a:r>
                        <a:rPr lang="pl-PL" sz="28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l-PL" sz="2800" b="1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endParaRPr lang="pl-PL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C00000"/>
                          </a:solidFill>
                        </a:rPr>
                        <a:t>4,56</a:t>
                      </a:r>
                      <a:endParaRPr lang="pl-PL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36000" marR="36000" marT="36000" marB="36000" anchor="ctr"/>
                </a:tc>
              </a:tr>
              <a:tr h="539754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00B050"/>
                          </a:solidFill>
                        </a:rPr>
                        <a:t>II A</a:t>
                      </a:r>
                      <a:endParaRPr lang="pl-PL" sz="2800" b="1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00B050"/>
                          </a:solidFill>
                        </a:rPr>
                        <a:t>4,86</a:t>
                      </a:r>
                      <a:endParaRPr lang="pl-PL" sz="2800" b="1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C00000"/>
                          </a:solidFill>
                        </a:rPr>
                        <a:t>V A</a:t>
                      </a:r>
                      <a:endParaRPr lang="pl-PL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C00000"/>
                          </a:solidFill>
                        </a:rPr>
                        <a:t>2,16</a:t>
                      </a:r>
                      <a:endParaRPr lang="pl-PL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C00000"/>
                          </a:solidFill>
                        </a:rPr>
                        <a:t>VIII</a:t>
                      </a:r>
                      <a:r>
                        <a:rPr lang="pl-PL" sz="2800" b="1" baseline="0" dirty="0" smtClean="0">
                          <a:solidFill>
                            <a:srgbClr val="C00000"/>
                          </a:solidFill>
                        </a:rPr>
                        <a:t> A</a:t>
                      </a:r>
                      <a:endParaRPr lang="pl-PL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C00000"/>
                          </a:solidFill>
                        </a:rPr>
                        <a:t>3,75</a:t>
                      </a:r>
                      <a:endParaRPr lang="pl-PL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36000" marR="36000" marT="36000" marB="36000" anchor="ctr"/>
                </a:tc>
              </a:tr>
              <a:tr h="539754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00B050"/>
                          </a:solidFill>
                        </a:rPr>
                        <a:t>II B</a:t>
                      </a:r>
                      <a:endParaRPr lang="pl-PL" sz="2800" b="1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00B050"/>
                          </a:solidFill>
                        </a:rPr>
                        <a:t>3,50</a:t>
                      </a:r>
                      <a:endParaRPr lang="pl-PL" sz="2800" b="1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C00000"/>
                          </a:solidFill>
                        </a:rPr>
                        <a:t>V B </a:t>
                      </a:r>
                      <a:endParaRPr lang="pl-PL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C00000"/>
                          </a:solidFill>
                        </a:rPr>
                        <a:t>3,16</a:t>
                      </a:r>
                      <a:endParaRPr lang="pl-PL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C00000"/>
                          </a:solidFill>
                        </a:rPr>
                        <a:t>VIII</a:t>
                      </a:r>
                      <a:r>
                        <a:rPr lang="pl-PL" sz="2800" b="1" baseline="0" dirty="0" smtClean="0">
                          <a:solidFill>
                            <a:srgbClr val="C00000"/>
                          </a:solidFill>
                        </a:rPr>
                        <a:t> B</a:t>
                      </a:r>
                      <a:endParaRPr lang="pl-PL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C00000"/>
                          </a:solidFill>
                        </a:rPr>
                        <a:t>3,28</a:t>
                      </a:r>
                      <a:endParaRPr lang="pl-PL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36000" marR="36000" marT="36000" marB="36000" anchor="ctr"/>
                </a:tc>
              </a:tr>
              <a:tr h="539754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00B050"/>
                          </a:solidFill>
                        </a:rPr>
                        <a:t>III A</a:t>
                      </a:r>
                      <a:endParaRPr lang="pl-PL" sz="2800" b="1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00B050"/>
                          </a:solidFill>
                        </a:rPr>
                        <a:t>4,28</a:t>
                      </a:r>
                      <a:endParaRPr lang="pl-PL" sz="2800" b="1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pl-PL" sz="2800" b="1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pl-PL" sz="2800" b="1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pl-PL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</a:tr>
              <a:tr h="539754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00B050"/>
                          </a:solidFill>
                        </a:rPr>
                        <a:t>III B</a:t>
                      </a:r>
                      <a:endParaRPr lang="pl-PL" sz="2800" b="1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00B050"/>
                          </a:solidFill>
                        </a:rPr>
                        <a:t>5,27</a:t>
                      </a:r>
                      <a:endParaRPr lang="pl-PL" sz="2800" b="1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pl-PL" sz="2800" b="1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solidFill>
                            <a:schemeClr val="tx1"/>
                          </a:solidFill>
                        </a:rPr>
                        <a:t>Średnia </a:t>
                      </a:r>
                      <a:endParaRPr lang="pl-PL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solidFill>
                            <a:schemeClr val="tx1"/>
                          </a:solidFill>
                        </a:rPr>
                        <a:t>czytelnika</a:t>
                      </a:r>
                      <a:endParaRPr lang="pl-PL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chemeClr val="tx1"/>
                          </a:solidFill>
                        </a:rPr>
                        <a:t>3,86</a:t>
                      </a:r>
                      <a:endParaRPr lang="pl-PL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</a:tr>
            </a:tbl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401080" cy="114298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dirty="0" smtClean="0"/>
              <a:t>Średnia na czytelnika w klasie</a:t>
            </a:r>
            <a:br>
              <a:rPr lang="pl-PL" dirty="0" smtClean="0"/>
            </a:br>
            <a:r>
              <a:rPr lang="pl-PL" sz="3100" dirty="0" smtClean="0"/>
              <a:t>W I półroczu ROKU SZKOLNEGO 2021/2022</a:t>
            </a:r>
            <a:endParaRPr lang="pl-PL" sz="3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ędrówka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2294</TotalTime>
  <Words>297</Words>
  <Application>Microsoft Office PowerPoint</Application>
  <PresentationFormat>Pokaz na ekranie (4:3)</PresentationFormat>
  <Paragraphs>197</Paragraphs>
  <Slides>11</Slides>
  <Notes>10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Wędrówka</vt:lpstr>
      <vt:lpstr>Analiza WYNIKÓW  SZKOŁY PODFSTAWOWEJ NR3  W Praszce  zA I półrocze ROKU SZKOLNEGO 2021/2022</vt:lpstr>
      <vt:lpstr>Średnia frekwencja Klas I-III W I półroczu ROKU SZKOLNEGO 2021/2022</vt:lpstr>
      <vt:lpstr>ŚREDNIA FREKWENCJA KLAS I-III</vt:lpstr>
      <vt:lpstr>Wyniki uczniów szkoły podstawowej W I półroczu ROKU SZKOLNEGO 2021/2022</vt:lpstr>
      <vt:lpstr>ŚREDNIA OCEN KLAS IV-VIII</vt:lpstr>
      <vt:lpstr>WYNIKI ZACHOWANIA KLAS iv-viiI</vt:lpstr>
      <vt:lpstr>ŚREDNIA FREKWENCJA KLAS IV-VIII</vt:lpstr>
      <vt:lpstr>Wypożyczone książki W I półroczu ROKU SZKOLNEGO 2021/2022</vt:lpstr>
      <vt:lpstr>Średnia na czytelnika w klasie W I półroczu ROKU SZKOLNEGO 2021/2022</vt:lpstr>
      <vt:lpstr>Liczba wypożyczonych książek</vt:lpstr>
      <vt:lpstr>ŚREDNIE Wyniki sZKOŁY  W I półroczu ROKU SZKOLNEGO 2021/2022 </vt:lpstr>
    </vt:vector>
  </TitlesOfParts>
  <Company>Ministrerstwo Edukacji Narodowej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nauczyciel005n</dc:creator>
  <cp:lastModifiedBy>Użytkownik systemu Windows</cp:lastModifiedBy>
  <cp:revision>306</cp:revision>
  <dcterms:created xsi:type="dcterms:W3CDTF">2008-10-08T06:30:44Z</dcterms:created>
  <dcterms:modified xsi:type="dcterms:W3CDTF">2022-02-23T09:51:05Z</dcterms:modified>
</cp:coreProperties>
</file>